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7" r:id="rId1"/>
    <p:sldMasterId id="2147483648" r:id="rId2"/>
  </p:sldMasterIdLst>
  <p:notesMasterIdLst>
    <p:notesMasterId r:id="rId30"/>
  </p:notesMasterIdLst>
  <p:handoutMasterIdLst>
    <p:handoutMasterId r:id="rId31"/>
  </p:handoutMasterIdLst>
  <p:sldIdLst>
    <p:sldId id="1332" r:id="rId3"/>
    <p:sldId id="1061" r:id="rId4"/>
    <p:sldId id="1251" r:id="rId5"/>
    <p:sldId id="990" r:id="rId6"/>
    <p:sldId id="874" r:id="rId7"/>
    <p:sldId id="1062" r:id="rId8"/>
    <p:sldId id="1080" r:id="rId9"/>
    <p:sldId id="1067" r:id="rId10"/>
    <p:sldId id="1003" r:id="rId11"/>
    <p:sldId id="1070" r:id="rId12"/>
    <p:sldId id="1280" r:id="rId13"/>
    <p:sldId id="1281" r:id="rId14"/>
    <p:sldId id="1282" r:id="rId15"/>
    <p:sldId id="1283" r:id="rId16"/>
    <p:sldId id="1071" r:id="rId17"/>
    <p:sldId id="1284" r:id="rId18"/>
    <p:sldId id="1285" r:id="rId19"/>
    <p:sldId id="1286" r:id="rId20"/>
    <p:sldId id="1333" r:id="rId21"/>
    <p:sldId id="1082" r:id="rId22"/>
    <p:sldId id="1083" r:id="rId23"/>
    <p:sldId id="1330" r:id="rId24"/>
    <p:sldId id="1331" r:id="rId25"/>
    <p:sldId id="1329" r:id="rId26"/>
    <p:sldId id="1327" r:id="rId27"/>
    <p:sldId id="1328" r:id="rId28"/>
    <p:sldId id="1086" r:id="rId29"/>
  </p:sldIdLst>
  <p:sldSz cx="9144000" cy="5143500" type="screen16x9"/>
  <p:notesSz cx="6797675" cy="9982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0F0"/>
    <a:srgbClr val="6CACE4"/>
    <a:srgbClr val="DF6D27"/>
    <a:srgbClr val="002855"/>
    <a:srgbClr val="141853"/>
    <a:srgbClr val="141953"/>
    <a:srgbClr val="46166A"/>
    <a:srgbClr val="381094"/>
    <a:srgbClr val="5F6BC1"/>
    <a:srgbClr val="00A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75754" autoAdjust="0"/>
  </p:normalViewPr>
  <p:slideViewPr>
    <p:cSldViewPr>
      <p:cViewPr varScale="1">
        <p:scale>
          <a:sx n="83" d="100"/>
          <a:sy n="83" d="100"/>
        </p:scale>
        <p:origin x="58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9669"/>
          </a:xfrm>
          <a:prstGeom prst="rect">
            <a:avLst/>
          </a:prstGeom>
        </p:spPr>
        <p:txBody>
          <a:bodyPr vert="horz" lIns="91740" tIns="45870" rIns="91740" bIns="4587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9669"/>
          </a:xfrm>
          <a:prstGeom prst="rect">
            <a:avLst/>
          </a:prstGeom>
        </p:spPr>
        <p:txBody>
          <a:bodyPr vert="horz" lIns="91740" tIns="45870" rIns="91740" bIns="45870" rtlCol="0"/>
          <a:lstStyle>
            <a:lvl1pPr algn="r">
              <a:defRPr sz="1200"/>
            </a:lvl1pPr>
          </a:lstStyle>
          <a:p>
            <a:fld id="{4DBE7325-77A6-4D0F-849B-CFA11A903853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80936"/>
            <a:ext cx="2946400" cy="499668"/>
          </a:xfrm>
          <a:prstGeom prst="rect">
            <a:avLst/>
          </a:prstGeom>
        </p:spPr>
        <p:txBody>
          <a:bodyPr vert="horz" lIns="91740" tIns="45870" rIns="91740" bIns="4587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80936"/>
            <a:ext cx="2946400" cy="499668"/>
          </a:xfrm>
          <a:prstGeom prst="rect">
            <a:avLst/>
          </a:prstGeom>
        </p:spPr>
        <p:txBody>
          <a:bodyPr vert="horz" lIns="91740" tIns="45870" rIns="91740" bIns="45870" rtlCol="0" anchor="b"/>
          <a:lstStyle>
            <a:lvl1pPr algn="r">
              <a:defRPr sz="1200"/>
            </a:lvl1pPr>
          </a:lstStyle>
          <a:p>
            <a:fld id="{CAB4CBDB-9010-435E-B9A0-0765FF07B8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2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740" tIns="45870" rIns="91740" bIns="4587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740" tIns="45870" rIns="91740" bIns="45870" rtlCol="0"/>
          <a:lstStyle>
            <a:lvl1pPr algn="r">
              <a:defRPr sz="1200"/>
            </a:lvl1pPr>
          </a:lstStyle>
          <a:p>
            <a:fld id="{A2AA582A-3E74-482B-A3B1-5F612C956D57}" type="datetimeFigureOut">
              <a:rPr lang="nl-NL" smtClean="0"/>
              <a:t>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438" y="747713"/>
            <a:ext cx="66548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0" tIns="45870" rIns="91740" bIns="4587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740" tIns="45870" rIns="91740" bIns="4587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740" tIns="45870" rIns="91740" bIns="4587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1740" tIns="45870" rIns="91740" bIns="45870" rtlCol="0" anchor="b"/>
          <a:lstStyle>
            <a:lvl1pPr algn="r">
              <a:defRPr sz="1200"/>
            </a:lvl1pPr>
          </a:lstStyle>
          <a:p>
            <a:fld id="{94F21760-804B-4346-B247-1DC079ADF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7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14.30u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21760-804B-4346-B247-1DC079ADFE5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962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5C14D-D82A-443F-9757-CA75CE5C3AB1}" type="slidenum">
              <a:rPr lang="nl-NL" altLang="nl-NL"/>
              <a:pPr/>
              <a:t>11</a:t>
            </a:fld>
            <a:endParaRPr lang="nl-NL" altLang="nl-NL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2752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5C14D-D82A-443F-9757-CA75CE5C3AB1}" type="slidenum">
              <a:rPr lang="nl-NL" altLang="nl-NL"/>
              <a:pPr/>
              <a:t>12</a:t>
            </a:fld>
            <a:endParaRPr lang="nl-NL" altLang="nl-NL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995516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5C14D-D82A-443F-9757-CA75CE5C3AB1}" type="slidenum">
              <a:rPr lang="nl-NL" altLang="nl-NL"/>
              <a:pPr/>
              <a:t>13</a:t>
            </a:fld>
            <a:endParaRPr lang="nl-NL" altLang="nl-NL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255194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6559F-3D8D-420F-A6E5-A90582099DB6}" type="slidenum">
              <a:rPr lang="nl-NL"/>
              <a:pPr/>
              <a:t>16</a:t>
            </a:fld>
            <a:endParaRPr lang="nl-NL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96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85F9F-B372-4A89-AE47-23DCBDBE581D}" type="slidenum">
              <a:rPr lang="nl-NL"/>
              <a:pPr/>
              <a:t>17</a:t>
            </a:fld>
            <a:endParaRPr lang="nl-NL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747713"/>
            <a:ext cx="6654800" cy="3743325"/>
          </a:xfrm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5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6559F-3D8D-420F-A6E5-A90582099DB6}" type="slidenum">
              <a:rPr lang="nl-NL"/>
              <a:pPr/>
              <a:t>18</a:t>
            </a:fld>
            <a:endParaRPr lang="nl-NL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2096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21760-804B-4346-B247-1DC079ADFE5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67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21760-804B-4346-B247-1DC079ADFE5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55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21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749300"/>
            <a:ext cx="6654800" cy="3743325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35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22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749300"/>
            <a:ext cx="6654800" cy="3743325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21760-804B-4346-B247-1DC079ADFE5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264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23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749300"/>
            <a:ext cx="6654800" cy="3743325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17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21760-804B-4346-B247-1DC079ADFE57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80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3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64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4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5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575" y="765175"/>
            <a:ext cx="6796088" cy="3822700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/>
          </a:p>
        </p:txBody>
      </p:sp>
    </p:spTree>
    <p:extLst>
      <p:ext uri="{BB962C8B-B14F-4D97-AF65-F5344CB8AC3E}">
        <p14:creationId xmlns:p14="http://schemas.microsoft.com/office/powerpoint/2010/main" val="180027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21760-804B-4346-B247-1DC079ADFE5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16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7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55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21760-804B-4346-B247-1DC079ADFE5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26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019E1-1084-4283-A6AD-2D04DABA0DE0}" type="slidenum">
              <a:rPr lang="nl-NL"/>
              <a:pPr/>
              <a:t>9</a:t>
            </a:fld>
            <a:endParaRPr lang="nl-NL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" y="738188"/>
            <a:ext cx="6565900" cy="3694112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6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53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030AA344-D3D5-574E-95B8-87376B839D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41801" y="819676"/>
            <a:ext cx="7442522" cy="4350544"/>
          </a:xfrm>
          <a:custGeom>
            <a:avLst/>
            <a:gdLst>
              <a:gd name="connsiteX0" fmla="*/ 2394030 w 9923362"/>
              <a:gd name="connsiteY0" fmla="*/ 0 h 5800725"/>
              <a:gd name="connsiteX1" fmla="*/ 7565076 w 9923362"/>
              <a:gd name="connsiteY1" fmla="*/ 0 h 5800725"/>
              <a:gd name="connsiteX2" fmla="*/ 9753061 w 9923362"/>
              <a:gd name="connsiteY2" fmla="*/ 2192478 h 5800725"/>
              <a:gd name="connsiteX3" fmla="*/ 9751563 w 9923362"/>
              <a:gd name="connsiteY3" fmla="*/ 2194461 h 5800725"/>
              <a:gd name="connsiteX4" fmla="*/ 9773562 w 9923362"/>
              <a:gd name="connsiteY4" fmla="*/ 2212649 h 5800725"/>
              <a:gd name="connsiteX5" fmla="*/ 9923362 w 9923362"/>
              <a:gd name="connsiteY5" fmla="*/ 2575041 h 5800725"/>
              <a:gd name="connsiteX6" fmla="*/ 9773562 w 9923362"/>
              <a:gd name="connsiteY6" fmla="*/ 2937436 h 5800725"/>
              <a:gd name="connsiteX7" fmla="*/ 9753395 w 9923362"/>
              <a:gd name="connsiteY7" fmla="*/ 2954108 h 5800725"/>
              <a:gd name="connsiteX8" fmla="*/ 9755918 w 9923362"/>
              <a:gd name="connsiteY8" fmla="*/ 2956260 h 5800725"/>
              <a:gd name="connsiteX9" fmla="*/ 6917284 w 9923362"/>
              <a:gd name="connsiteY9" fmla="*/ 5800725 h 5800725"/>
              <a:gd name="connsiteX10" fmla="*/ 2969146 w 9923362"/>
              <a:gd name="connsiteY10" fmla="*/ 5800725 h 5800725"/>
              <a:gd name="connsiteX11" fmla="*/ 134460 w 9923362"/>
              <a:gd name="connsiteY11" fmla="*/ 2960219 h 5800725"/>
              <a:gd name="connsiteX12" fmla="*/ 138047 w 9923362"/>
              <a:gd name="connsiteY12" fmla="*/ 2957989 h 5800725"/>
              <a:gd name="connsiteX13" fmla="*/ 87348 w 9923362"/>
              <a:gd name="connsiteY13" fmla="*/ 2896415 h 5800725"/>
              <a:gd name="connsiteX14" fmla="*/ 0 w 9923362"/>
              <a:gd name="connsiteY14" fmla="*/ 2609871 h 5800725"/>
              <a:gd name="connsiteX15" fmla="*/ 149800 w 9923362"/>
              <a:gd name="connsiteY15" fmla="*/ 2247479 h 5800725"/>
              <a:gd name="connsiteX16" fmla="*/ 158003 w 9923362"/>
              <a:gd name="connsiteY16" fmla="*/ 2240697 h 5800725"/>
              <a:gd name="connsiteX17" fmla="*/ 157961 w 9923362"/>
              <a:gd name="connsiteY17" fmla="*/ 2240660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23362" h="5800725">
                <a:moveTo>
                  <a:pt x="2394030" y="0"/>
                </a:moveTo>
                <a:lnTo>
                  <a:pt x="7565076" y="0"/>
                </a:lnTo>
                <a:lnTo>
                  <a:pt x="9753061" y="2192478"/>
                </a:lnTo>
                <a:lnTo>
                  <a:pt x="9751563" y="2194461"/>
                </a:lnTo>
                <a:lnTo>
                  <a:pt x="9773562" y="2212649"/>
                </a:lnTo>
                <a:cubicBezTo>
                  <a:pt x="9866116" y="2305393"/>
                  <a:pt x="9923362" y="2433518"/>
                  <a:pt x="9923362" y="2575041"/>
                </a:cubicBezTo>
                <a:cubicBezTo>
                  <a:pt x="9923362" y="2716565"/>
                  <a:pt x="9866116" y="2844690"/>
                  <a:pt x="9773562" y="2937436"/>
                </a:cubicBezTo>
                <a:lnTo>
                  <a:pt x="9753395" y="2954108"/>
                </a:lnTo>
                <a:lnTo>
                  <a:pt x="9755918" y="2956260"/>
                </a:lnTo>
                <a:lnTo>
                  <a:pt x="6917284" y="5800725"/>
                </a:lnTo>
                <a:lnTo>
                  <a:pt x="2969146" y="5800725"/>
                </a:lnTo>
                <a:lnTo>
                  <a:pt x="134460" y="2960219"/>
                </a:lnTo>
                <a:lnTo>
                  <a:pt x="138047" y="2957989"/>
                </a:lnTo>
                <a:lnTo>
                  <a:pt x="87348" y="2896415"/>
                </a:lnTo>
                <a:cubicBezTo>
                  <a:pt x="32201" y="2814619"/>
                  <a:pt x="0" y="2716014"/>
                  <a:pt x="0" y="2609871"/>
                </a:cubicBezTo>
                <a:cubicBezTo>
                  <a:pt x="0" y="2468348"/>
                  <a:pt x="57246" y="2340223"/>
                  <a:pt x="149800" y="2247479"/>
                </a:cubicBezTo>
                <a:lnTo>
                  <a:pt x="158003" y="2240697"/>
                </a:lnTo>
                <a:lnTo>
                  <a:pt x="157961" y="224066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nl-NL" dirty="0"/>
              <a:t>afbeelding</a:t>
            </a:r>
          </a:p>
        </p:txBody>
      </p:sp>
      <p:pic>
        <p:nvPicPr>
          <p:cNvPr id="4" name="Afbeelding 3" descr="Afbeelding met binnen, persoon, man, tafel&#10;&#10;Automatisch gegenereerde beschrijving">
            <a:extLst>
              <a:ext uri="{FF2B5EF4-FFF2-40B4-BE49-F238E27FC236}">
                <a16:creationId xmlns:a16="http://schemas.microsoft.com/office/drawing/2014/main" id="{3CE9C665-6905-D94F-8B89-E36879D43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609" y="0"/>
            <a:ext cx="9144000" cy="51435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B42AFEA-CD8C-9140-8985-9BC6DEFA587B}"/>
              </a:ext>
            </a:extLst>
          </p:cNvPr>
          <p:cNvSpPr txBox="1"/>
          <p:nvPr userDrawn="1"/>
        </p:nvSpPr>
        <p:spPr>
          <a:xfrm>
            <a:off x="9265024" y="1270747"/>
            <a:ext cx="927847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dirty="0"/>
              <a:t>Na vervangen van de foto moet je deze m.b.v. ‘Schikken’ onderop plaatsen. </a:t>
            </a:r>
          </a:p>
        </p:txBody>
      </p:sp>
    </p:spTree>
    <p:extLst>
      <p:ext uri="{BB962C8B-B14F-4D97-AF65-F5344CB8AC3E}">
        <p14:creationId xmlns:p14="http://schemas.microsoft.com/office/powerpoint/2010/main" val="132341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AEA6F165-72FD-3842-A564-7B59E1BA1A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89609" y="1"/>
            <a:ext cx="7140926" cy="5143499"/>
          </a:xfrm>
          <a:custGeom>
            <a:avLst/>
            <a:gdLst>
              <a:gd name="connsiteX0" fmla="*/ 3705891 w 9521234"/>
              <a:gd name="connsiteY0" fmla="*/ 0 h 6857999"/>
              <a:gd name="connsiteX1" fmla="*/ 5849640 w 9521234"/>
              <a:gd name="connsiteY1" fmla="*/ 0 h 6857999"/>
              <a:gd name="connsiteX2" fmla="*/ 9357835 w 9521234"/>
              <a:gd name="connsiteY2" fmla="*/ 3515399 h 6857999"/>
              <a:gd name="connsiteX3" fmla="*/ 9356397 w 9521234"/>
              <a:gd name="connsiteY3" fmla="*/ 3517302 h 6857999"/>
              <a:gd name="connsiteX4" fmla="*/ 9377504 w 9521234"/>
              <a:gd name="connsiteY4" fmla="*/ 3534753 h 6857999"/>
              <a:gd name="connsiteX5" fmla="*/ 9521234 w 9521234"/>
              <a:gd name="connsiteY5" fmla="*/ 3882460 h 6857999"/>
              <a:gd name="connsiteX6" fmla="*/ 9377504 w 9521234"/>
              <a:gd name="connsiteY6" fmla="*/ 4230169 h 6857999"/>
              <a:gd name="connsiteX7" fmla="*/ 9358155 w 9521234"/>
              <a:gd name="connsiteY7" fmla="*/ 4246165 h 6857999"/>
              <a:gd name="connsiteX8" fmla="*/ 9360575 w 9521234"/>
              <a:gd name="connsiteY8" fmla="*/ 4248231 h 6857999"/>
              <a:gd name="connsiteX9" fmla="*/ 6756157 w 9521234"/>
              <a:gd name="connsiteY9" fmla="*/ 6857999 h 6857999"/>
              <a:gd name="connsiteX10" fmla="*/ 2729642 w 9521234"/>
              <a:gd name="connsiteY10" fmla="*/ 6857999 h 6857999"/>
              <a:gd name="connsiteX11" fmla="*/ 129011 w 9521234"/>
              <a:gd name="connsiteY11" fmla="*/ 4252029 h 6857999"/>
              <a:gd name="connsiteX12" fmla="*/ 132453 w 9521234"/>
              <a:gd name="connsiteY12" fmla="*/ 4249889 h 6857999"/>
              <a:gd name="connsiteX13" fmla="*/ 83808 w 9521234"/>
              <a:gd name="connsiteY13" fmla="*/ 4190811 h 6857999"/>
              <a:gd name="connsiteX14" fmla="*/ 0 w 9521234"/>
              <a:gd name="connsiteY14" fmla="*/ 3915878 h 6857999"/>
              <a:gd name="connsiteX15" fmla="*/ 143730 w 9521234"/>
              <a:gd name="connsiteY15" fmla="*/ 3568171 h 6857999"/>
              <a:gd name="connsiteX16" fmla="*/ 151601 w 9521234"/>
              <a:gd name="connsiteY16" fmla="*/ 3561664 h 6857999"/>
              <a:gd name="connsiteX17" fmla="*/ 151560 w 9521234"/>
              <a:gd name="connsiteY17" fmla="*/ 356162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21234" h="6857999">
                <a:moveTo>
                  <a:pt x="3705891" y="0"/>
                </a:moveTo>
                <a:lnTo>
                  <a:pt x="5849640" y="0"/>
                </a:lnTo>
                <a:lnTo>
                  <a:pt x="9357835" y="3515399"/>
                </a:lnTo>
                <a:lnTo>
                  <a:pt x="9356397" y="3517302"/>
                </a:lnTo>
                <a:lnTo>
                  <a:pt x="9377504" y="3534753"/>
                </a:lnTo>
                <a:cubicBezTo>
                  <a:pt x="9466308" y="3623739"/>
                  <a:pt x="9521234" y="3746672"/>
                  <a:pt x="9521234" y="3882460"/>
                </a:cubicBezTo>
                <a:cubicBezTo>
                  <a:pt x="9521234" y="4018248"/>
                  <a:pt x="9466308" y="4141181"/>
                  <a:pt x="9377504" y="4230169"/>
                </a:cubicBezTo>
                <a:lnTo>
                  <a:pt x="9358155" y="4246165"/>
                </a:lnTo>
                <a:lnTo>
                  <a:pt x="9360575" y="4248231"/>
                </a:lnTo>
                <a:lnTo>
                  <a:pt x="6756157" y="6857999"/>
                </a:lnTo>
                <a:lnTo>
                  <a:pt x="2729642" y="6857999"/>
                </a:lnTo>
                <a:lnTo>
                  <a:pt x="129011" y="4252029"/>
                </a:lnTo>
                <a:lnTo>
                  <a:pt x="132453" y="4249889"/>
                </a:lnTo>
                <a:lnTo>
                  <a:pt x="83808" y="4190811"/>
                </a:lnTo>
                <a:cubicBezTo>
                  <a:pt x="30896" y="4112329"/>
                  <a:pt x="0" y="4017720"/>
                  <a:pt x="0" y="3915878"/>
                </a:cubicBezTo>
                <a:cubicBezTo>
                  <a:pt x="0" y="3780090"/>
                  <a:pt x="54926" y="3657157"/>
                  <a:pt x="143730" y="3568171"/>
                </a:cubicBezTo>
                <a:lnTo>
                  <a:pt x="151601" y="3561664"/>
                </a:lnTo>
                <a:lnTo>
                  <a:pt x="151560" y="356162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131810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C009-810A-47DB-8AD9-297E20AC8EB5}" type="datetime4">
              <a:rPr lang="nl-NL" smtClean="0"/>
              <a:t>7 oktober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1BDF-4B40-4252-9614-CDA109CA869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2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B9F-CBEB-41C1-AC6B-A71CB938A210}" type="datetime4">
              <a:rPr lang="nl-NL" smtClean="0"/>
              <a:t>7 oktober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1BDF-4B40-4252-9614-CDA109CA869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33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0D15-63A2-4889-BFF9-C0FF050B7CC8}" type="datetime4">
              <a:rPr lang="nl-NL" smtClean="0"/>
              <a:t>7 oktober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1BDF-4B40-4252-9614-CDA109CA869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0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CF96-7595-43C8-A585-8A1BC942ED28}" type="datetime4">
              <a:rPr lang="nl-NL" smtClean="0"/>
              <a:t>7 oktober 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51BDF-4B40-4252-9614-CDA109CA869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980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PT - BS 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0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33855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782084-E8EE-415A-AF58-0CA1385F2385}" type="datetime4">
              <a:rPr lang="nl-NL" smtClean="0"/>
              <a:t>7 oktober 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70157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086835" y="4776995"/>
            <a:ext cx="7200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4651BDF-4B40-4252-9614-CDA109CA869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287588"/>
            <a:ext cx="6032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" y="4416955"/>
            <a:ext cx="6032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E3F60B1-9CDA-F144-8B0D-94A286ECD9A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0" y="878"/>
            <a:ext cx="9185058" cy="2300842"/>
          </a:xfrm>
          <a:prstGeom prst="rect">
            <a:avLst/>
          </a:prstGeom>
        </p:spPr>
      </p:pic>
      <p:pic>
        <p:nvPicPr>
          <p:cNvPr id="14" name="Afbeelding 13" descr="Afbeelding met klok&#10;&#10;Automatisch gegenereerde beschrijving">
            <a:extLst>
              <a:ext uri="{FF2B5EF4-FFF2-40B4-BE49-F238E27FC236}">
                <a16:creationId xmlns:a16="http://schemas.microsoft.com/office/drawing/2014/main" id="{13FF9A8A-50AD-B34B-9BF3-E073983AB50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8" y="2383191"/>
            <a:ext cx="1651000" cy="2755900"/>
          </a:xfrm>
          <a:prstGeom prst="rect">
            <a:avLst/>
          </a:prstGeom>
        </p:spPr>
      </p:pic>
      <p:pic>
        <p:nvPicPr>
          <p:cNvPr id="15" name="Afbeelding 14" descr="Afbeelding met vogel&#10;&#10;Automatisch gegenereerde beschrijving">
            <a:extLst>
              <a:ext uri="{FF2B5EF4-FFF2-40B4-BE49-F238E27FC236}">
                <a16:creationId xmlns:a16="http://schemas.microsoft.com/office/drawing/2014/main" id="{3DCF6E2A-1B9E-4E4D-BC14-D83C5E32185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10" y="1671121"/>
            <a:ext cx="8382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7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4125" r:id="rId2"/>
    <p:sldLayoutId id="2147484115" r:id="rId3"/>
    <p:sldLayoutId id="2147484119" r:id="rId4"/>
    <p:sldLayoutId id="2147484118" r:id="rId5"/>
    <p:sldLayoutId id="2147484120" r:id="rId6"/>
    <p:sldLayoutId id="2147484121" r:id="rId7"/>
    <p:sldLayoutId id="2147484122" r:id="rId8"/>
    <p:sldLayoutId id="2147484126" r:id="rId9"/>
    <p:sldLayoutId id="2147484127" r:id="rId10"/>
    <p:sldLayoutId id="2147484128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645295" y="1805"/>
            <a:ext cx="5853410" cy="160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5103813" y="1605538"/>
            <a:ext cx="3581400" cy="3418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86471"/>
            <a:ext cx="2133600" cy="16158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45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17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60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2.png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908" y="143991"/>
            <a:ext cx="2772669" cy="21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OD_ppt2020(16:9)1.jpg" descr="POD_ppt2020(16:9)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"/>
            <a:ext cx="9144000" cy="51428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26772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661" y="0"/>
            <a:ext cx="7632340" cy="5143073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210DE5-B76C-3E40-9ED3-B1F3ABA72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372"/>
            <a:ext cx="4162425" cy="3381375"/>
          </a:xfrm>
          <a:prstGeom prst="rect">
            <a:avLst/>
          </a:prstGeom>
        </p:spPr>
      </p:pic>
      <p:pic>
        <p:nvPicPr>
          <p:cNvPr id="7" name="Afbeelding 6" descr="Afbeelding met tafel, computer&#10;&#10;Automatisch gegenereerde beschrijving">
            <a:extLst>
              <a:ext uri="{FF2B5EF4-FFF2-40B4-BE49-F238E27FC236}">
                <a16:creationId xmlns:a16="http://schemas.microsoft.com/office/drawing/2014/main" id="{D4750295-16E0-E042-8C74-71D98B97A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3" t="40109" b="27956"/>
          <a:stretch/>
        </p:blipFill>
        <p:spPr>
          <a:xfrm>
            <a:off x="8378928" y="2062931"/>
            <a:ext cx="765073" cy="16426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919B15-7509-DC4D-9477-7438211A8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 r="86353"/>
          <a:stretch/>
        </p:blipFill>
        <p:spPr>
          <a:xfrm>
            <a:off x="-13466" y="2348865"/>
            <a:ext cx="1247906" cy="2794208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644BC94-FA1B-4F1E-B8C7-135740DB3D93}"/>
              </a:ext>
            </a:extLst>
          </p:cNvPr>
          <p:cNvSpPr/>
          <p:nvPr/>
        </p:nvSpPr>
        <p:spPr>
          <a:xfrm>
            <a:off x="7677345" y="4731990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4F42377-1353-4559-8439-5991CEFC6B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33853"/>
          <a:stretch/>
        </p:blipFill>
        <p:spPr>
          <a:xfrm>
            <a:off x="-18510" y="3285792"/>
            <a:ext cx="6048506" cy="187595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E68A11B-3C26-4A67-8199-7168281B66E1}"/>
              </a:ext>
            </a:extLst>
          </p:cNvPr>
          <p:cNvSpPr txBox="1"/>
          <p:nvPr/>
        </p:nvSpPr>
        <p:spPr>
          <a:xfrm>
            <a:off x="746575" y="3724458"/>
            <a:ext cx="4692576" cy="70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Alleen ga je sneller,  </a:t>
            </a:r>
          </a:p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maar samen kom je verder…</a:t>
            </a:r>
          </a:p>
        </p:txBody>
      </p:sp>
    </p:spTree>
    <p:extLst>
      <p:ext uri="{BB962C8B-B14F-4D97-AF65-F5344CB8AC3E}">
        <p14:creationId xmlns:p14="http://schemas.microsoft.com/office/powerpoint/2010/main" val="5510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1243013" y="162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4232275" y="24693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427163" y="26455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4140200" y="25574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1376645" y="2351660"/>
            <a:ext cx="5805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rgbClr val="6CACE4"/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1. De wil om te </a:t>
            </a:r>
            <a:r>
              <a:rPr lang="nl-NL" altLang="nl-NL" sz="2000" b="1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investeren</a:t>
            </a:r>
            <a:endParaRPr lang="nl-NL" altLang="nl-NL" sz="1600" b="1" dirty="0">
              <a:solidFill>
                <a:srgbClr val="DF6D2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36686" y="2801710"/>
            <a:ext cx="24035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Aandacht 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36686" y="3251760"/>
            <a:ext cx="1421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Tijd 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755196" y="3701810"/>
            <a:ext cx="1755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Energie 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76644" y="1496565"/>
            <a:ext cx="7695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 belangrijke voorwaarden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samen verder te komen: </a:t>
            </a:r>
            <a:endParaRPr lang="nl-NL" altLang="nl-NL" sz="2200" b="1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1E532A8-23A7-44AA-86F9-131944A5C084}"/>
              </a:ext>
            </a:extLst>
          </p:cNvPr>
          <p:cNvSpPr txBox="1"/>
          <p:nvPr/>
        </p:nvSpPr>
        <p:spPr>
          <a:xfrm>
            <a:off x="2858720" y="231780"/>
            <a:ext cx="5178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Begeleiding op de werkvloer</a:t>
            </a:r>
          </a:p>
        </p:txBody>
      </p:sp>
      <p:pic>
        <p:nvPicPr>
          <p:cNvPr id="4" name="Afbeelding 3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CBEAB38B-2994-1918-2DCD-57C2B76D6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17" y="2801710"/>
            <a:ext cx="2437116" cy="1767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jdelijke aanduiding voor voettekst 11">
            <a:extLst>
              <a:ext uri="{FF2B5EF4-FFF2-40B4-BE49-F238E27FC236}">
                <a16:creationId xmlns:a16="http://schemas.microsoft.com/office/drawing/2014/main" id="{599365BE-BEE8-DE80-9580-E33F3EF46BEC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C72E20-DB42-01D1-F1CF-013622B49473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14539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8" grpId="0"/>
      <p:bldP spid="19" grpId="0"/>
      <p:bldP spid="21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1243013" y="162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4232275" y="24693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427163" y="26455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4140200" y="25574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1376645" y="2036625"/>
            <a:ext cx="5805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rgbClr val="6CACE4"/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2. De </a:t>
            </a:r>
            <a:r>
              <a:rPr lang="nl-NL" altLang="nl-NL" sz="2000" b="1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juiste man </a:t>
            </a: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op de </a:t>
            </a:r>
            <a:r>
              <a:rPr lang="nl-NL" altLang="nl-NL" sz="2000" b="1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juiste plaats</a:t>
            </a:r>
            <a:endParaRPr lang="nl-NL" altLang="nl-NL" sz="1600" b="1" dirty="0">
              <a:solidFill>
                <a:srgbClr val="DF6D2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36686" y="2531680"/>
            <a:ext cx="4725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 juiste competenties 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55196" y="3026735"/>
            <a:ext cx="34468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Intrinsieke motivatie  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755196" y="3476785"/>
            <a:ext cx="5220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Affiniteit en empathisch vermogen 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76644" y="1496565"/>
            <a:ext cx="49955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 belangrijke voorwaarden: </a:t>
            </a:r>
            <a:endParaRPr lang="nl-NL" altLang="nl-NL" sz="2200" b="1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1E532A8-23A7-44AA-86F9-131944A5C084}"/>
              </a:ext>
            </a:extLst>
          </p:cNvPr>
          <p:cNvSpPr txBox="1"/>
          <p:nvPr/>
        </p:nvSpPr>
        <p:spPr>
          <a:xfrm>
            <a:off x="2858720" y="231780"/>
            <a:ext cx="459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Begeleiding op de vloer</a:t>
            </a:r>
          </a:p>
        </p:txBody>
      </p:sp>
      <p:sp>
        <p:nvSpPr>
          <p:cNvPr id="2" name="Tijdelijke aanduiding voor voettekst 11">
            <a:extLst>
              <a:ext uri="{FF2B5EF4-FFF2-40B4-BE49-F238E27FC236}">
                <a16:creationId xmlns:a16="http://schemas.microsoft.com/office/drawing/2014/main" id="{7DCEA7CF-ADD1-A896-95E7-075A3375F38C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D9DCB88-2CAD-6998-7A72-C3144CB4A6BC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40686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1243013" y="162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4232275" y="24693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1427163" y="26455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4140200" y="25574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altLang="nl-NL">
              <a:latin typeface="Times New Roman" pitchFamily="18" charset="0"/>
            </a:endParaRPr>
          </a:p>
        </p:txBody>
      </p:sp>
      <p:sp>
        <p:nvSpPr>
          <p:cNvPr id="449548" name="Text Box 12"/>
          <p:cNvSpPr txBox="1">
            <a:spLocks noChangeArrowheads="1"/>
          </p:cNvSpPr>
          <p:nvPr/>
        </p:nvSpPr>
        <p:spPr bwMode="auto">
          <a:xfrm>
            <a:off x="1376645" y="2036625"/>
            <a:ext cx="5805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Clr>
                <a:srgbClr val="6CACE4"/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3. </a:t>
            </a:r>
            <a:r>
              <a:rPr lang="nl-NL" altLang="nl-NL" sz="2000" b="1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Duidelijkheid</a:t>
            </a: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nl-NL" altLang="nl-NL" sz="2000" b="1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=</a:t>
            </a: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nl-NL" altLang="nl-NL" sz="2000" b="1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Veiligheid</a:t>
            </a:r>
            <a:endParaRPr lang="nl-NL" altLang="nl-NL" sz="1600" b="1" dirty="0">
              <a:solidFill>
                <a:srgbClr val="DF6D2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36686" y="2531680"/>
            <a:ext cx="4725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Goede introductie 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55196" y="3026735"/>
            <a:ext cx="7317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Duidelijke afspraken </a:t>
            </a:r>
            <a:r>
              <a:rPr lang="nl-NL" altLang="nl-NL" sz="1600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[denk aan waarden en normen]  </a:t>
            </a:r>
            <a:endParaRPr lang="nl-NL" altLang="nl-NL" sz="1600" dirty="0">
              <a:solidFill>
                <a:srgbClr val="DF6D2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755195" y="3521790"/>
            <a:ext cx="68222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Duidelijke doelen </a:t>
            </a:r>
            <a:r>
              <a:rPr lang="nl-NL" altLang="nl-NL" sz="1600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[liefst op korte termijn]</a:t>
            </a:r>
            <a:endParaRPr lang="nl-NL" altLang="nl-NL" sz="1600" dirty="0">
              <a:solidFill>
                <a:srgbClr val="DF6D2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76644" y="1496565"/>
            <a:ext cx="49955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Drie belangrijke voorwaarden: </a:t>
            </a:r>
            <a:endParaRPr lang="nl-NL" altLang="nl-NL" sz="2200" b="1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1E532A8-23A7-44AA-86F9-131944A5C084}"/>
              </a:ext>
            </a:extLst>
          </p:cNvPr>
          <p:cNvSpPr txBox="1"/>
          <p:nvPr/>
        </p:nvSpPr>
        <p:spPr>
          <a:xfrm>
            <a:off x="2858720" y="231780"/>
            <a:ext cx="459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Begeleiding op de vloer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D28138D2-DD0B-A456-DAAB-58B99BD2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195" y="4016845"/>
            <a:ext cx="72722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Duidelijke communicatie: </a:t>
            </a:r>
            <a:r>
              <a:rPr lang="nl-NL" altLang="nl-NL" sz="1600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[helder, concreet, uitvoerbaar!]  </a:t>
            </a:r>
            <a:endParaRPr lang="nl-NL" altLang="nl-NL" sz="1600" dirty="0">
              <a:solidFill>
                <a:srgbClr val="DF6D2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1">
            <a:extLst>
              <a:ext uri="{FF2B5EF4-FFF2-40B4-BE49-F238E27FC236}">
                <a16:creationId xmlns:a16="http://schemas.microsoft.com/office/drawing/2014/main" id="{E47409A6-830E-3F40-2B15-97B4FA6EBDF4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18B2FA20-6017-56D4-4055-2CF799208E1E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3622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8" grpId="0"/>
      <p:bldP spid="19" grpId="0"/>
      <p:bldP spid="21" grpId="0"/>
      <p:bldP spid="2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644BC94-FA1B-4F1E-B8C7-135740DB3D93}"/>
              </a:ext>
            </a:extLst>
          </p:cNvPr>
          <p:cNvSpPr/>
          <p:nvPr/>
        </p:nvSpPr>
        <p:spPr>
          <a:xfrm>
            <a:off x="7697049" y="4707205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695" y="0"/>
            <a:ext cx="8342845" cy="5143073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210DE5-B76C-3E40-9ED3-B1F3ABA72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372"/>
            <a:ext cx="4162425" cy="33813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919B15-7509-DC4D-9477-7438211A83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 r="86353"/>
          <a:stretch/>
        </p:blipFill>
        <p:spPr>
          <a:xfrm>
            <a:off x="-13466" y="2348865"/>
            <a:ext cx="1247906" cy="27942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39923F2-B663-4F6D-8EE6-39F7E6281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33853"/>
          <a:stretch/>
        </p:blipFill>
        <p:spPr>
          <a:xfrm>
            <a:off x="-18511" y="3285792"/>
            <a:ext cx="5580621" cy="187595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42159DE-58FE-4F0B-B91E-AC80EECEBEEC}"/>
              </a:ext>
            </a:extLst>
          </p:cNvPr>
          <p:cNvSpPr txBox="1"/>
          <p:nvPr/>
        </p:nvSpPr>
        <p:spPr>
          <a:xfrm>
            <a:off x="386536" y="3875682"/>
            <a:ext cx="4410490" cy="361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Duidelijkheid = Veiligheid!</a:t>
            </a:r>
          </a:p>
        </p:txBody>
      </p:sp>
      <p:pic>
        <p:nvPicPr>
          <p:cNvPr id="5" name="Afbeelding 4" descr="Afbeelding met tafel, computer&#10;&#10;Automatisch gegenereerde beschrijving">
            <a:extLst>
              <a:ext uri="{FF2B5EF4-FFF2-40B4-BE49-F238E27FC236}">
                <a16:creationId xmlns:a16="http://schemas.microsoft.com/office/drawing/2014/main" id="{DF3DCE7D-47B5-F916-51EE-F7AFB4524C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3" t="40109" b="27956"/>
          <a:stretch/>
        </p:blipFill>
        <p:spPr>
          <a:xfrm>
            <a:off x="8397437" y="2062931"/>
            <a:ext cx="765073" cy="16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vliegtuig&#10;&#10;Automatisch gegenereerde beschrijving">
            <a:extLst>
              <a:ext uri="{FF2B5EF4-FFF2-40B4-BE49-F238E27FC236}">
                <a16:creationId xmlns:a16="http://schemas.microsoft.com/office/drawing/2014/main" id="{40F1322A-BA7F-A94A-8338-20C1DA8AB2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6" t="40001" r="1" b="28528"/>
          <a:stretch/>
        </p:blipFill>
        <p:spPr>
          <a:xfrm>
            <a:off x="8390238" y="2057400"/>
            <a:ext cx="753762" cy="161873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151CA06-53AD-8A4A-A482-730B84AC1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8" r="29632"/>
          <a:stretch/>
        </p:blipFill>
        <p:spPr>
          <a:xfrm>
            <a:off x="-995" y="3185552"/>
            <a:ext cx="5113055" cy="197933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1A0138F-5752-424C-B98F-CC72E27E6269}"/>
              </a:ext>
            </a:extLst>
          </p:cNvPr>
          <p:cNvSpPr txBox="1"/>
          <p:nvPr/>
        </p:nvSpPr>
        <p:spPr>
          <a:xfrm>
            <a:off x="816211" y="3745917"/>
            <a:ext cx="208017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op voor valkuilen! 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7C630A-FEF0-394E-BF35-5B470FA513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0" r="86250"/>
          <a:stretch/>
        </p:blipFill>
        <p:spPr>
          <a:xfrm>
            <a:off x="0" y="2355283"/>
            <a:ext cx="1257300" cy="280421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93B75A77-2E92-4FF0-8691-289597E9660B}"/>
              </a:ext>
            </a:extLst>
          </p:cNvPr>
          <p:cNvSpPr/>
          <p:nvPr/>
        </p:nvSpPr>
        <p:spPr>
          <a:xfrm>
            <a:off x="7677345" y="4731990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41A8680-DAEB-1AE5-9145-EF7F93BE6E55}"/>
              </a:ext>
            </a:extLst>
          </p:cNvPr>
          <p:cNvSpPr txBox="1"/>
          <p:nvPr/>
        </p:nvSpPr>
        <p:spPr>
          <a:xfrm>
            <a:off x="2858720" y="231780"/>
            <a:ext cx="5178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Miscommunicatie</a:t>
            </a:r>
          </a:p>
        </p:txBody>
      </p:sp>
      <p:pic>
        <p:nvPicPr>
          <p:cNvPr id="12" name="Tijdelijke aanduiding voor afbeelding 11" descr="Afbeelding met illustratie&#10;&#10;Automatisch gegenereerde beschrijving">
            <a:extLst>
              <a:ext uri="{FF2B5EF4-FFF2-40B4-BE49-F238E27FC236}">
                <a16:creationId xmlns:a16="http://schemas.microsoft.com/office/drawing/2014/main" id="{D450E990-B8BC-7DE7-3625-3326D449BA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r="1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8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0438475">
            <a:extLst>
              <a:ext uri="{FF2B5EF4-FFF2-40B4-BE49-F238E27FC236}">
                <a16:creationId xmlns:a16="http://schemas.microsoft.com/office/drawing/2014/main" id="{1613546C-8950-F2A1-D7A3-C34C0090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8800" y="1162652"/>
            <a:ext cx="3540020" cy="38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98588" y="3381840"/>
            <a:ext cx="2318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Hoe kijk jij?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98588" y="3831890"/>
            <a:ext cx="2993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Wat ziet de ander?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6847"/>
            <a:ext cx="2993392" cy="296515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FE80AE0-B391-4B1E-BEFC-324E3681E945}"/>
              </a:ext>
            </a:extLst>
          </p:cNvPr>
          <p:cNvSpPr txBox="1"/>
          <p:nvPr/>
        </p:nvSpPr>
        <p:spPr>
          <a:xfrm>
            <a:off x="2858720" y="231780"/>
            <a:ext cx="306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Referentiekader</a:t>
            </a:r>
          </a:p>
        </p:txBody>
      </p:sp>
      <p:sp>
        <p:nvSpPr>
          <p:cNvPr id="3" name="Tijdelijke aanduiding voor voettekst 11">
            <a:extLst>
              <a:ext uri="{FF2B5EF4-FFF2-40B4-BE49-F238E27FC236}">
                <a16:creationId xmlns:a16="http://schemas.microsoft.com/office/drawing/2014/main" id="{35FD5BF3-9CAF-9E0C-886A-E54D8CA5E738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id="{B3A4D09B-AD85-17EB-19DE-CDBA07069010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717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Text Box 2"/>
          <p:cNvSpPr txBox="1">
            <a:spLocks noChangeArrowheads="1"/>
          </p:cNvSpPr>
          <p:nvPr/>
        </p:nvSpPr>
        <p:spPr bwMode="auto">
          <a:xfrm>
            <a:off x="1243015" y="1622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>
              <a:latin typeface="Times New Roman" pitchFamily="18" charset="0"/>
            </a:endParaRPr>
          </a:p>
        </p:txBody>
      </p:sp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4232277" y="246935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>
              <a:latin typeface="Times New Roman" pitchFamily="18" charset="0"/>
            </a:endParaRPr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1427165" y="26455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>
              <a:latin typeface="Times New Roman" pitchFamily="18" charset="0"/>
            </a:endParaRP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4140202" y="25574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>
              <a:latin typeface="Times New Roman" pitchFamily="18" charset="0"/>
            </a:endParaRP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4441828" y="129659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3200">
              <a:latin typeface="Arial Unicode MS" pitchFamily="34" charset="-128"/>
            </a:endParaRPr>
          </a:p>
        </p:txBody>
      </p:sp>
      <p:pic>
        <p:nvPicPr>
          <p:cNvPr id="72910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2150" y="1629207"/>
            <a:ext cx="2341736" cy="2472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98588" y="1496565"/>
            <a:ext cx="50636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Je maakt je eigen werkelijkheid: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98588" y="2036625"/>
            <a:ext cx="35959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Je ziet wat je wil zien! </a:t>
            </a:r>
            <a:endParaRPr lang="nl-NL" altLang="nl-NL" sz="2000" b="1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E104B8B2-5F1B-4ECF-9A22-177A0BE8F5C4}"/>
              </a:ext>
            </a:extLst>
          </p:cNvPr>
          <p:cNvSpPr txBox="1"/>
          <p:nvPr/>
        </p:nvSpPr>
        <p:spPr>
          <a:xfrm>
            <a:off x="2858720" y="231780"/>
            <a:ext cx="306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Referentiekader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B3AF8FF4-3CB2-42D6-8D2A-DD07BCD61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3791820"/>
            <a:ext cx="48836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- jullie nieuwe medewerker óók…</a:t>
            </a:r>
            <a:endParaRPr lang="nl-NL" altLang="nl-NL" sz="20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jdelijke aanduiding voor voettekst 11">
            <a:extLst>
              <a:ext uri="{FF2B5EF4-FFF2-40B4-BE49-F238E27FC236}">
                <a16:creationId xmlns:a16="http://schemas.microsoft.com/office/drawing/2014/main" id="{3E60EE49-41E5-7B79-B670-F9C869CF571F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5ABC52-80D1-66FA-AB03-FBD8EC9ADB96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761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2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76648" y="1991620"/>
            <a:ext cx="6660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F7F7F"/>
              </a:buClr>
            </a:pPr>
            <a:r>
              <a:rPr lang="nl-NL" sz="2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Soms oordelen we te snel!</a:t>
            </a:r>
            <a:endParaRPr lang="nl-NL" sz="2000" dirty="0">
              <a:solidFill>
                <a:srgbClr val="6CACE4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76645" y="1496565"/>
            <a:ext cx="73358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Meestal zet een aanname ons op het verkeerde been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3FC59EE-6859-4ED1-B305-CDED795024C7}"/>
              </a:ext>
            </a:extLst>
          </p:cNvPr>
          <p:cNvSpPr txBox="1"/>
          <p:nvPr/>
        </p:nvSpPr>
        <p:spPr>
          <a:xfrm>
            <a:off x="2858720" y="231780"/>
            <a:ext cx="306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Een aanname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FF894E-6AC3-B788-2F8A-A12E99C484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510" y="4146925"/>
            <a:ext cx="968853" cy="96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jdelijke aanduiding voor voettekst 11">
            <a:extLst>
              <a:ext uri="{FF2B5EF4-FFF2-40B4-BE49-F238E27FC236}">
                <a16:creationId xmlns:a16="http://schemas.microsoft.com/office/drawing/2014/main" id="{EA065F36-C908-5001-DE1B-638505D5B996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id="{F402AC53-44EC-0599-6CA2-01EA9C05394C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  <p:pic>
        <p:nvPicPr>
          <p:cNvPr id="8" name="Afbeelding 7" descr="Afbeelding met binnen, badkamer, muur, donker&#10;&#10;Automatisch gegenereerde beschrijving">
            <a:extLst>
              <a:ext uri="{FF2B5EF4-FFF2-40B4-BE49-F238E27FC236}">
                <a16:creationId xmlns:a16="http://schemas.microsoft.com/office/drawing/2014/main" id="{16793680-8BA2-60E9-68D9-9F0D3618A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65" y="2601928"/>
            <a:ext cx="2152950" cy="2400635"/>
          </a:xfrm>
          <a:prstGeom prst="rect">
            <a:avLst/>
          </a:prstGeom>
        </p:spPr>
      </p:pic>
      <p:pic>
        <p:nvPicPr>
          <p:cNvPr id="10" name="Afbeelding 9" descr="Afbeelding met binnen, kijken, sluiten&#10;&#10;Automatisch gegenereerde beschrijving">
            <a:extLst>
              <a:ext uri="{FF2B5EF4-FFF2-40B4-BE49-F238E27FC236}">
                <a16:creationId xmlns:a16="http://schemas.microsoft.com/office/drawing/2014/main" id="{BEABB186-7CC0-9EE2-BB22-57A91C07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95" y="2601927"/>
            <a:ext cx="2152950" cy="2400635"/>
          </a:xfrm>
          <a:prstGeom prst="rect">
            <a:avLst/>
          </a:prstGeom>
        </p:spPr>
      </p:pic>
      <p:pic>
        <p:nvPicPr>
          <p:cNvPr id="13" name="Afbeelding 12" descr="Afbeelding met tekst, lucht, buiten&#10;&#10;Automatisch gegenereerde beschrijving">
            <a:extLst>
              <a:ext uri="{FF2B5EF4-FFF2-40B4-BE49-F238E27FC236}">
                <a16:creationId xmlns:a16="http://schemas.microsoft.com/office/drawing/2014/main" id="{0E7C3FE2-AA4A-BEE1-6BC7-FFE96E995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793" y="2620980"/>
            <a:ext cx="1600423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tekst, tafel, binnen, persoon&#10;&#10;Automatisch gegenereerde beschrijving">
            <a:extLst>
              <a:ext uri="{FF2B5EF4-FFF2-40B4-BE49-F238E27FC236}">
                <a16:creationId xmlns:a16="http://schemas.microsoft.com/office/drawing/2014/main" id="{6A4FB0AF-862E-F768-C5FF-9E9140E8972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8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295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2659"/>
          <a:stretch/>
        </p:blipFill>
        <p:spPr>
          <a:xfrm>
            <a:off x="1880480" y="0"/>
            <a:ext cx="7140926" cy="5143500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210DE5-B76C-3E40-9ED3-B1F3ABA72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372"/>
            <a:ext cx="4162425" cy="3381375"/>
          </a:xfrm>
          <a:prstGeom prst="rect">
            <a:avLst/>
          </a:prstGeom>
        </p:spPr>
      </p:pic>
      <p:pic>
        <p:nvPicPr>
          <p:cNvPr id="7" name="Afbeelding 6" descr="Afbeelding met tafel, computer&#10;&#10;Automatisch gegenereerde beschrijving">
            <a:extLst>
              <a:ext uri="{FF2B5EF4-FFF2-40B4-BE49-F238E27FC236}">
                <a16:creationId xmlns:a16="http://schemas.microsoft.com/office/drawing/2014/main" id="{D4750295-16E0-E042-8C74-71D98B97AF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3" t="40109" b="27956"/>
          <a:stretch/>
        </p:blipFill>
        <p:spPr>
          <a:xfrm>
            <a:off x="8378928" y="2062931"/>
            <a:ext cx="765073" cy="1642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EA65112-6347-B045-82B8-4DA73C033E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33853"/>
          <a:stretch/>
        </p:blipFill>
        <p:spPr>
          <a:xfrm>
            <a:off x="-13466" y="3291829"/>
            <a:ext cx="6048506" cy="185124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919B15-7509-DC4D-9477-7438211A83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 r="86353"/>
          <a:stretch/>
        </p:blipFill>
        <p:spPr>
          <a:xfrm>
            <a:off x="-13466" y="2348865"/>
            <a:ext cx="1247906" cy="279420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BD5682-4C78-D54A-9E50-60AC99292667}"/>
              </a:ext>
            </a:extLst>
          </p:cNvPr>
          <p:cNvSpPr txBox="1"/>
          <p:nvPr/>
        </p:nvSpPr>
        <p:spPr>
          <a:xfrm>
            <a:off x="1226557" y="3786885"/>
            <a:ext cx="4230470" cy="70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NL" sz="3000" b="1" i="1" dirty="0">
                <a:solidFill>
                  <a:schemeClr val="bg1"/>
                </a:solidFill>
              </a:rPr>
              <a:t>Workshop: </a:t>
            </a:r>
          </a:p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GRIP KRIJGEN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7B09C6E-75AF-45D0-A753-1C45CDE0CCA5}"/>
              </a:ext>
            </a:extLst>
          </p:cNvPr>
          <p:cNvSpPr/>
          <p:nvPr/>
        </p:nvSpPr>
        <p:spPr>
          <a:xfrm>
            <a:off x="7677345" y="4731990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9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BBC9728A-7714-4C3D-BB0E-BD4AF5C3127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b="4987"/>
          <a:stretch/>
        </p:blipFill>
        <p:spPr>
          <a:xfrm>
            <a:off x="2231740" y="1131590"/>
            <a:ext cx="6908926" cy="4038629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3151978-5EDE-9243-8B6D-B257B645F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0" r="53576"/>
          <a:stretch/>
        </p:blipFill>
        <p:spPr>
          <a:xfrm>
            <a:off x="2004" y="1733566"/>
            <a:ext cx="4245015" cy="3417869"/>
          </a:xfrm>
          <a:prstGeom prst="rect">
            <a:avLst/>
          </a:prstGeom>
        </p:spPr>
      </p:pic>
      <p:pic>
        <p:nvPicPr>
          <p:cNvPr id="6" name="Afbeelding 5" descr="Afbeelding met vliegtuig&#10;&#10;Automatisch gegenereerde beschrijving">
            <a:extLst>
              <a:ext uri="{FF2B5EF4-FFF2-40B4-BE49-F238E27FC236}">
                <a16:creationId xmlns:a16="http://schemas.microsoft.com/office/drawing/2014/main" id="{40F1322A-BA7F-A94A-8338-20C1DA8AB2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6" t="40001" r="1" b="28528"/>
          <a:stretch/>
        </p:blipFill>
        <p:spPr>
          <a:xfrm>
            <a:off x="8390238" y="2057400"/>
            <a:ext cx="753762" cy="161873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151CA06-53AD-8A4A-A482-730B84AC1D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8" r="29632"/>
          <a:stretch/>
        </p:blipFill>
        <p:spPr>
          <a:xfrm>
            <a:off x="-995" y="3185552"/>
            <a:ext cx="5248070" cy="197933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1A0138F-5752-424C-B98F-CC72E27E6269}"/>
              </a:ext>
            </a:extLst>
          </p:cNvPr>
          <p:cNvSpPr txBox="1"/>
          <p:nvPr/>
        </p:nvSpPr>
        <p:spPr>
          <a:xfrm>
            <a:off x="1106616" y="3921900"/>
            <a:ext cx="342038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Onbegrip en irritatie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57C630A-FEF0-394E-BF35-5B470FA513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0" r="86250"/>
          <a:stretch/>
        </p:blipFill>
        <p:spPr>
          <a:xfrm>
            <a:off x="0" y="2355283"/>
            <a:ext cx="1257300" cy="280421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30240BA-7A92-4C0B-A41A-8B5B59EE6B8D}"/>
              </a:ext>
            </a:extLst>
          </p:cNvPr>
          <p:cNvSpPr/>
          <p:nvPr/>
        </p:nvSpPr>
        <p:spPr>
          <a:xfrm>
            <a:off x="7677345" y="4707205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826A16F-E622-B54E-32E7-8CF93B555CEC}"/>
              </a:ext>
            </a:extLst>
          </p:cNvPr>
          <p:cNvSpPr txBox="1"/>
          <p:nvPr/>
        </p:nvSpPr>
        <p:spPr>
          <a:xfrm>
            <a:off x="2858720" y="231780"/>
            <a:ext cx="3063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Weerstand </a:t>
            </a:r>
          </a:p>
        </p:txBody>
      </p:sp>
    </p:spTree>
    <p:extLst>
      <p:ext uri="{BB962C8B-B14F-4D97-AF65-F5344CB8AC3E}">
        <p14:creationId xmlns:p14="http://schemas.microsoft.com/office/powerpoint/2010/main" val="27655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6643" y="1496565"/>
            <a:ext cx="46805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Onzekerheid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6644" y="1991620"/>
            <a:ext cx="73247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Bedreigd voelen – loslaten structuur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6644" y="2486675"/>
            <a:ext cx="5130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Machteloosheid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376645" y="2981730"/>
            <a:ext cx="7695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Gebrek aan inzicht bij veranderingen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onduidelijk doel 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76646" y="3476785"/>
            <a:ext cx="5130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Slecht voorbeeld   </a:t>
            </a:r>
            <a:endParaRPr lang="nl-NL" altLang="nl-NL" sz="14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76645" y="4466895"/>
            <a:ext cx="7115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Onduidelijkheid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[duidelijkheid = veiligheid!]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76644" y="3971840"/>
            <a:ext cx="76958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consequenties – ik word er niet op beoordeeld</a:t>
            </a:r>
            <a:endParaRPr lang="nl-NL" altLang="nl-NL" sz="1400" b="1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927B6BD-17BC-4076-BB5D-350D7C1FE4F1}"/>
              </a:ext>
            </a:extLst>
          </p:cNvPr>
          <p:cNvSpPr txBox="1"/>
          <p:nvPr/>
        </p:nvSpPr>
        <p:spPr>
          <a:xfrm>
            <a:off x="2858720" y="231780"/>
            <a:ext cx="5178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Weerstand als gevolg van…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CA8F335-1A2F-40A9-8A9E-6BA4B3EBC9D7}"/>
              </a:ext>
            </a:extLst>
          </p:cNvPr>
          <p:cNvSpPr/>
          <p:nvPr/>
        </p:nvSpPr>
        <p:spPr>
          <a:xfrm>
            <a:off x="6372200" y="721981"/>
            <a:ext cx="2610290" cy="12196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15" y="839119"/>
            <a:ext cx="2334612" cy="15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0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5" grpId="0"/>
      <p:bldP spid="23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6642" y="1496565"/>
            <a:ext cx="5178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Benoemen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[“Ik zie…”, “Ik merk…”]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6645" y="2036625"/>
            <a:ext cx="54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Erkennen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[erken dat er weerstand mag zijn]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6644" y="2576685"/>
            <a:ext cx="74900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Bevragen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[stel oprecht interesse, vraag wat er precies speelt]</a:t>
            </a: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376644" y="3116745"/>
            <a:ext cx="7695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Vermijden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[als de relatie of situatie eenmalig of niet van belang is] 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4403">
            <a:off x="291618" y="1238634"/>
            <a:ext cx="1076383" cy="114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376646" y="3656805"/>
            <a:ext cx="7490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Spreek kort en duidelijk, stel grenzen indien nodig    </a:t>
            </a:r>
            <a:endParaRPr lang="nl-NL" altLang="nl-NL" sz="14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76645" y="4196865"/>
            <a:ext cx="7115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Judo   </a:t>
            </a:r>
            <a:endParaRPr lang="nl-NL" altLang="nl-NL" sz="14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4246088-D7A3-43BE-ADCE-0D89993F1665}"/>
              </a:ext>
            </a:extLst>
          </p:cNvPr>
          <p:cNvSpPr txBox="1"/>
          <p:nvPr/>
        </p:nvSpPr>
        <p:spPr>
          <a:xfrm>
            <a:off x="2858720" y="231780"/>
            <a:ext cx="5178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Tips bij weerstand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CDD4125-5B16-4D3D-8C18-4E66336CAE94}"/>
              </a:ext>
            </a:extLst>
          </p:cNvPr>
          <p:cNvSpPr/>
          <p:nvPr/>
        </p:nvSpPr>
        <p:spPr>
          <a:xfrm>
            <a:off x="6462210" y="276495"/>
            <a:ext cx="2520280" cy="12196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8021" y="381968"/>
            <a:ext cx="2288657" cy="172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voettekst 11">
            <a:extLst>
              <a:ext uri="{FF2B5EF4-FFF2-40B4-BE49-F238E27FC236}">
                <a16:creationId xmlns:a16="http://schemas.microsoft.com/office/drawing/2014/main" id="{EC2487E9-1854-1D2D-1B2A-A3EC29CC6452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5051B278-52B5-0E37-C4F9-9B575B683616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64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5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6642" y="1496565"/>
            <a:ext cx="51786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6CACE4"/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techniek kan zijn: </a:t>
            </a:r>
            <a:endParaRPr lang="nl-NL" altLang="nl-NL" sz="1600" b="1" dirty="0">
              <a:solidFill>
                <a:srgbClr val="6CACE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6644" y="2036625"/>
            <a:ext cx="6524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6CACE4"/>
              </a:buClr>
            </a:pPr>
            <a:r>
              <a:rPr lang="nl-NL" altLang="nl-NL" sz="2000" b="1" dirty="0">
                <a:solidFill>
                  <a:srgbClr val="DF6D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Judo:</a:t>
            </a: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Meebewegen, overdrijven en kantelen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87035" y="2576685"/>
            <a:ext cx="3195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Geef de ander gelijk    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87035" y="3116745"/>
            <a:ext cx="39604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Vergroot zijn bezwaren uit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4403">
            <a:off x="291618" y="1238634"/>
            <a:ext cx="1076383" cy="114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887036" y="3656805"/>
            <a:ext cx="24752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Wees het eens    </a:t>
            </a:r>
            <a:endParaRPr lang="nl-NL" altLang="nl-NL" sz="14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887035" y="4196865"/>
            <a:ext cx="35103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ander haalt bakzeil   </a:t>
            </a:r>
            <a:endParaRPr lang="nl-NL" altLang="nl-NL" sz="14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4246088-D7A3-43BE-ADCE-0D89993F1665}"/>
              </a:ext>
            </a:extLst>
          </p:cNvPr>
          <p:cNvSpPr txBox="1"/>
          <p:nvPr/>
        </p:nvSpPr>
        <p:spPr>
          <a:xfrm>
            <a:off x="2858720" y="231780"/>
            <a:ext cx="5178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Tips bij weerstand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1BFA56-B5B5-DBD3-6755-380F59E85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9655" y="2616755"/>
            <a:ext cx="2767310" cy="184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jdelijke aanduiding voor voettekst 11">
            <a:extLst>
              <a:ext uri="{FF2B5EF4-FFF2-40B4-BE49-F238E27FC236}">
                <a16:creationId xmlns:a16="http://schemas.microsoft.com/office/drawing/2014/main" id="{B5790710-AE49-C158-2450-53A210DE69D9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6D83DF79-AAC1-B0ED-0594-2735CB5125C2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650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5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644BC94-FA1B-4F1E-B8C7-135740DB3D93}"/>
              </a:ext>
            </a:extLst>
          </p:cNvPr>
          <p:cNvSpPr/>
          <p:nvPr/>
        </p:nvSpPr>
        <p:spPr>
          <a:xfrm>
            <a:off x="7697049" y="4707205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048" y="1"/>
            <a:ext cx="6763462" cy="5140168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210DE5-B76C-3E40-9ED3-B1F3ABA72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372"/>
            <a:ext cx="4162425" cy="3381375"/>
          </a:xfrm>
          <a:prstGeom prst="rect">
            <a:avLst/>
          </a:prstGeom>
        </p:spPr>
      </p:pic>
      <p:pic>
        <p:nvPicPr>
          <p:cNvPr id="7" name="Afbeelding 6" descr="Afbeelding met tafel, computer&#10;&#10;Automatisch gegenereerde beschrijving">
            <a:extLst>
              <a:ext uri="{FF2B5EF4-FFF2-40B4-BE49-F238E27FC236}">
                <a16:creationId xmlns:a16="http://schemas.microsoft.com/office/drawing/2014/main" id="{D4750295-16E0-E042-8C74-71D98B97A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3" t="40109" b="27956"/>
          <a:stretch/>
        </p:blipFill>
        <p:spPr>
          <a:xfrm>
            <a:off x="8397437" y="2062931"/>
            <a:ext cx="765073" cy="16426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919B15-7509-DC4D-9477-7438211A8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 r="86353"/>
          <a:stretch/>
        </p:blipFill>
        <p:spPr>
          <a:xfrm>
            <a:off x="-13466" y="2348865"/>
            <a:ext cx="1247906" cy="27942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39923F2-B663-4F6D-8EE6-39F7E62810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33853"/>
          <a:stretch/>
        </p:blipFill>
        <p:spPr>
          <a:xfrm>
            <a:off x="-18510" y="3285792"/>
            <a:ext cx="6048506" cy="185124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42159DE-58FE-4F0B-B91E-AC80EECEBEEC}"/>
              </a:ext>
            </a:extLst>
          </p:cNvPr>
          <p:cNvSpPr txBox="1"/>
          <p:nvPr/>
        </p:nvSpPr>
        <p:spPr>
          <a:xfrm>
            <a:off x="296525" y="3696875"/>
            <a:ext cx="5445605" cy="70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Motivatie:   </a:t>
            </a:r>
          </a:p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Betrekken is betrokken voelen…</a:t>
            </a:r>
          </a:p>
        </p:txBody>
      </p:sp>
    </p:spTree>
    <p:extLst>
      <p:ext uri="{BB962C8B-B14F-4D97-AF65-F5344CB8AC3E}">
        <p14:creationId xmlns:p14="http://schemas.microsoft.com/office/powerpoint/2010/main" val="23525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6645" y="2486675"/>
            <a:ext cx="62276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Toon oprechte interesse, wees nieuwsgierig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3044" y="1496565"/>
            <a:ext cx="7740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Signaleren, motiveren en enthousiasmeren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6644" y="3971840"/>
            <a:ext cx="7767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Bevorder gemeenschappelijkheid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[gezamenlijke activiteiten]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6645" y="3476785"/>
            <a:ext cx="7221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Stimuleer groepsgevoel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[geef ze het gevoel erbij te horen]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6645" y="1986685"/>
            <a:ext cx="53462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Zorg voor een individuele benadering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4403">
            <a:off x="305169" y="1228122"/>
            <a:ext cx="1076383" cy="114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13FBF8A-DF53-4E5E-8A6C-19A740517A2F}"/>
              </a:ext>
            </a:extLst>
          </p:cNvPr>
          <p:cNvSpPr txBox="1"/>
          <p:nvPr/>
        </p:nvSpPr>
        <p:spPr>
          <a:xfrm>
            <a:off x="2858719" y="231780"/>
            <a:ext cx="6285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Motiveren en enthousiasmeren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ED21CC04-BDF6-4599-89EC-302E5B32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45" y="2981730"/>
            <a:ext cx="76122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Communiceer vanuit een toegankelijke, open houding </a:t>
            </a:r>
          </a:p>
        </p:txBody>
      </p:sp>
      <p:sp>
        <p:nvSpPr>
          <p:cNvPr id="3" name="Tijdelijke aanduiding voor voettekst 11">
            <a:extLst>
              <a:ext uri="{FF2B5EF4-FFF2-40B4-BE49-F238E27FC236}">
                <a16:creationId xmlns:a16="http://schemas.microsoft.com/office/drawing/2014/main" id="{C1BA1BE3-0EDA-13F0-580B-D67A118D64E5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75A79685-A479-B35D-9541-49FDCBA8FCD1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395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6646" y="2486675"/>
            <a:ext cx="7115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Zorg voor haalbare uitdagingen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[overzichtelijke doelen]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3044" y="1496565"/>
            <a:ext cx="7740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Signaleren, motiveren en enthousiasmeren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6644" y="3971840"/>
            <a:ext cx="77673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Laat jongeren ervaren dat ze groeien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[benoem vorderingen]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6645" y="3476785"/>
            <a:ext cx="68509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Geef constructieve feedback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[maar altijd opbouwend]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76645" y="1986685"/>
            <a:ext cx="688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Schep duidelijke verwachtingen en perspectieven</a:t>
            </a:r>
            <a:endParaRPr lang="nl-NL" altLang="nl-NL" sz="1600" dirty="0">
              <a:solidFill>
                <a:srgbClr val="6CACE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4403">
            <a:off x="305169" y="1228122"/>
            <a:ext cx="1076383" cy="1147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513FBF8A-DF53-4E5E-8A6C-19A740517A2F}"/>
              </a:ext>
            </a:extLst>
          </p:cNvPr>
          <p:cNvSpPr txBox="1"/>
          <p:nvPr/>
        </p:nvSpPr>
        <p:spPr>
          <a:xfrm>
            <a:off x="2858719" y="231780"/>
            <a:ext cx="6285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Motiveren en enthousiasmeren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ED21CC04-BDF6-4599-89EC-302E5B32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45" y="2981730"/>
            <a:ext cx="71801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Richt op behaalde resultaten en geef complimenten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31A3782E-6656-3E5C-239D-8DD8881B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45" y="4466895"/>
            <a:ext cx="2655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1418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Gun resultaat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5F83FA-3637-BA67-6EC8-2092ACAB521F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148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BBC9728A-7714-4C3D-BB0E-BD4AF5C3127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8" b="12658"/>
          <a:stretch/>
        </p:blipFill>
        <p:spPr>
          <a:xfrm>
            <a:off x="2233070" y="1099881"/>
            <a:ext cx="6908926" cy="4038629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3151978-5EDE-9243-8B6D-B257B645F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0" r="53576"/>
          <a:stretch/>
        </p:blipFill>
        <p:spPr>
          <a:xfrm>
            <a:off x="2004" y="1733566"/>
            <a:ext cx="4245015" cy="3417869"/>
          </a:xfrm>
          <a:prstGeom prst="rect">
            <a:avLst/>
          </a:prstGeom>
        </p:spPr>
      </p:pic>
      <p:pic>
        <p:nvPicPr>
          <p:cNvPr id="6" name="Afbeelding 5" descr="Afbeelding met vliegtuig&#10;&#10;Automatisch gegenereerde beschrijving">
            <a:extLst>
              <a:ext uri="{FF2B5EF4-FFF2-40B4-BE49-F238E27FC236}">
                <a16:creationId xmlns:a16="http://schemas.microsoft.com/office/drawing/2014/main" id="{40F1322A-BA7F-A94A-8338-20C1DA8AB2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6" t="40001" r="1" b="28528"/>
          <a:stretch/>
        </p:blipFill>
        <p:spPr>
          <a:xfrm>
            <a:off x="8390238" y="2057400"/>
            <a:ext cx="753762" cy="16187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57C630A-FEF0-394E-BF35-5B470FA513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0" r="86250"/>
          <a:stretch/>
        </p:blipFill>
        <p:spPr>
          <a:xfrm>
            <a:off x="0" y="2355283"/>
            <a:ext cx="1257300" cy="280421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30240BA-7A92-4C0B-A41A-8B5B59EE6B8D}"/>
              </a:ext>
            </a:extLst>
          </p:cNvPr>
          <p:cNvSpPr/>
          <p:nvPr/>
        </p:nvSpPr>
        <p:spPr>
          <a:xfrm>
            <a:off x="7677345" y="4727427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6BFDD51-61B2-4847-B11F-438CC5EFB9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33853"/>
          <a:stretch/>
        </p:blipFill>
        <p:spPr>
          <a:xfrm>
            <a:off x="-18510" y="3285792"/>
            <a:ext cx="6048506" cy="1851243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514D477-ABE5-4618-861C-BF59A9BC39D1}"/>
              </a:ext>
            </a:extLst>
          </p:cNvPr>
          <p:cNvSpPr txBox="1"/>
          <p:nvPr/>
        </p:nvSpPr>
        <p:spPr>
          <a:xfrm>
            <a:off x="1196624" y="3696875"/>
            <a:ext cx="4254319" cy="70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Duw niet weg, </a:t>
            </a:r>
          </a:p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maar nodig uit…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028FD1C-1B89-4FDA-9EF2-B52A0A684F97}"/>
              </a:ext>
            </a:extLst>
          </p:cNvPr>
          <p:cNvSpPr txBox="1"/>
          <p:nvPr/>
        </p:nvSpPr>
        <p:spPr>
          <a:xfrm>
            <a:off x="2858719" y="231780"/>
            <a:ext cx="6285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Motiveren en enthousiasmeren</a:t>
            </a:r>
          </a:p>
        </p:txBody>
      </p:sp>
    </p:spTree>
    <p:extLst>
      <p:ext uri="{BB962C8B-B14F-4D97-AF65-F5344CB8AC3E}">
        <p14:creationId xmlns:p14="http://schemas.microsoft.com/office/powerpoint/2010/main" val="22403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76645" y="1496565"/>
            <a:ext cx="32853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Roland van Son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6645" y="2891720"/>
            <a:ext cx="77408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Daarvoor: gewerkt met dak- en thuislozen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376645" y="3971840"/>
            <a:ext cx="3645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Mijn favoriete oneliner: 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703827" y="4376885"/>
            <a:ext cx="44085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nl-NL" altLang="nl-NL" sz="2000" b="1" dirty="0">
                <a:solidFill>
                  <a:srgbClr val="002855"/>
                </a:solidFill>
                <a:latin typeface="Verdana" pitchFamily="34" charset="0"/>
                <a:sym typeface="Wingdings" pitchFamily="2" charset="2"/>
              </a:rPr>
              <a:t>DE MENS ALS MIDDEL. PUNT.</a:t>
            </a:r>
            <a:endParaRPr lang="nl-NL" altLang="nl-NL" sz="2000" b="1" dirty="0">
              <a:solidFill>
                <a:srgbClr val="002855"/>
              </a:solidFill>
              <a:latin typeface="Verdana" pitchFamily="34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76645" y="3431780"/>
            <a:ext cx="7245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Specialiteit: gedrag, communicatie, coaching, teams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8190A19-DE4E-4C98-80A3-A9C1544DCE84}"/>
              </a:ext>
            </a:extLst>
          </p:cNvPr>
          <p:cNvSpPr txBox="1"/>
          <p:nvPr/>
        </p:nvSpPr>
        <p:spPr>
          <a:xfrm>
            <a:off x="2858720" y="231780"/>
            <a:ext cx="459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Aangenaam!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E5DDC63-CD02-4639-920F-C693B0AAA286}"/>
              </a:ext>
            </a:extLst>
          </p:cNvPr>
          <p:cNvSpPr/>
          <p:nvPr/>
        </p:nvSpPr>
        <p:spPr>
          <a:xfrm>
            <a:off x="5562110" y="322681"/>
            <a:ext cx="2323968" cy="120364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D8B27B-BB2E-4539-B1F2-2BFA09FA4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5503" y="521306"/>
            <a:ext cx="1912211" cy="2230464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6645" y="2043884"/>
            <a:ext cx="49055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Trainer en coach bij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Bekensteyn training &amp; coaching </a:t>
            </a:r>
          </a:p>
        </p:txBody>
      </p:sp>
      <p:sp>
        <p:nvSpPr>
          <p:cNvPr id="2" name="Tijdelijke aanduiding voor voettekst 11">
            <a:extLst>
              <a:ext uri="{FF2B5EF4-FFF2-40B4-BE49-F238E27FC236}">
                <a16:creationId xmlns:a16="http://schemas.microsoft.com/office/drawing/2014/main" id="{5F50E94B-3C35-C091-F007-37CF9CA2DEC2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B6066C-C3E5-8D98-9F89-CA0A45BB4478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69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CACE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CACE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2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82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320"/>
                            </p:stCondLst>
                            <p:childTnLst>
                              <p:par>
                                <p:cTn id="40" presetID="16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109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109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1" grpId="0"/>
      <p:bldP spid="14" grpId="0"/>
      <p:bldP spid="19" grpId="0"/>
      <p:bldP spid="19" grpId="1"/>
      <p:bldP spid="17" grpId="0"/>
      <p:bldP spid="2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76644" y="1465788"/>
            <a:ext cx="6885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Grip krijgen: de eenden in het water </a:t>
            </a:r>
            <a:r>
              <a:rPr lang="nl-NL" altLang="nl-NL" sz="22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76642" y="2846715"/>
            <a:ext cx="7695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Miscommunicatie en valkuilen </a:t>
            </a:r>
            <a:r>
              <a:rPr lang="nl-NL" altLang="nl-NL" sz="16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[referentiekader en aanname]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6645" y="3296765"/>
            <a:ext cx="6480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Omgaan met weerstand  </a:t>
            </a:r>
            <a:endParaRPr lang="nl-NL" altLang="nl-NL" sz="22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76645" y="3746815"/>
            <a:ext cx="5940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Motiveren en enthousiasmeren  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376645" y="4196865"/>
            <a:ext cx="61206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Afsluiting workshop </a:t>
            </a:r>
            <a:r>
              <a:rPr lang="nl-NL" altLang="nl-NL" sz="14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3" name="Tijdelijke aanduiding voor datum 2"/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76645" y="1915838"/>
            <a:ext cx="68857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Veranderen van gedrag</a:t>
            </a:r>
            <a:r>
              <a:rPr lang="nl-NL" altLang="nl-NL" sz="22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8" name="Tijdelijke aanduiding voor voettekst 11"/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B96821B-625D-4C12-83ED-DED6AE2651C8}"/>
              </a:ext>
            </a:extLst>
          </p:cNvPr>
          <p:cNvSpPr txBox="1"/>
          <p:nvPr/>
        </p:nvSpPr>
        <p:spPr>
          <a:xfrm>
            <a:off x="2858720" y="231780"/>
            <a:ext cx="459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Programma vandaag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F09898CE-7019-4E3D-94D9-A150CAB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45" y="2396665"/>
            <a:ext cx="6885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Voorwaarden om samen verder te komen</a:t>
            </a:r>
            <a:endParaRPr lang="nl-NL" altLang="nl-NL" sz="2200" dirty="0">
              <a:solidFill>
                <a:srgbClr val="00285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1" grpId="0"/>
      <p:bldP spid="14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47" y="2633231"/>
            <a:ext cx="3954343" cy="137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76644" y="1503824"/>
            <a:ext cx="62106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workshop over begeleiding, bejegening,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miscommunicatie, weerstand en motivatie…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376645" y="4236935"/>
            <a:ext cx="7767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krijgen jullie de eenden in het water?…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563CCBA-8B6A-43A4-9502-408DF8A30D8E}"/>
              </a:ext>
            </a:extLst>
          </p:cNvPr>
          <p:cNvSpPr txBox="1"/>
          <p:nvPr/>
        </p:nvSpPr>
        <p:spPr>
          <a:xfrm>
            <a:off x="2858720" y="231780"/>
            <a:ext cx="459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training ‘Grip Krijgen’</a:t>
            </a:r>
          </a:p>
        </p:txBody>
      </p:sp>
      <p:sp>
        <p:nvSpPr>
          <p:cNvPr id="4" name="Tijdelijke aanduiding voor voettekst 11">
            <a:extLst>
              <a:ext uri="{FF2B5EF4-FFF2-40B4-BE49-F238E27FC236}">
                <a16:creationId xmlns:a16="http://schemas.microsoft.com/office/drawing/2014/main" id="{C7314C4F-EC81-6053-2534-52CCE3EF3C45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C49828A4-517D-24E8-A125-277CAF262176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  <p:pic>
        <p:nvPicPr>
          <p:cNvPr id="7" name="Afbeelding 6" descr="Afbeelding met tekst, vogel&#10;&#10;Automatisch gegenereerde beschrijving">
            <a:extLst>
              <a:ext uri="{FF2B5EF4-FFF2-40B4-BE49-F238E27FC236}">
                <a16:creationId xmlns:a16="http://schemas.microsoft.com/office/drawing/2014/main" id="{2E3F10F2-939D-1A39-1008-87810215A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2559637"/>
            <a:ext cx="2486372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77" y="1"/>
            <a:ext cx="6527989" cy="5143499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210DE5-B76C-3E40-9ED3-B1F3ABA72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372"/>
            <a:ext cx="4162425" cy="3381375"/>
          </a:xfrm>
          <a:prstGeom prst="rect">
            <a:avLst/>
          </a:prstGeom>
        </p:spPr>
      </p:pic>
      <p:pic>
        <p:nvPicPr>
          <p:cNvPr id="7" name="Afbeelding 6" descr="Afbeelding met tafel, computer&#10;&#10;Automatisch gegenereerde beschrijving">
            <a:extLst>
              <a:ext uri="{FF2B5EF4-FFF2-40B4-BE49-F238E27FC236}">
                <a16:creationId xmlns:a16="http://schemas.microsoft.com/office/drawing/2014/main" id="{D4750295-16E0-E042-8C74-71D98B97AF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3" t="40109" b="27956"/>
          <a:stretch/>
        </p:blipFill>
        <p:spPr>
          <a:xfrm>
            <a:off x="8378928" y="2062931"/>
            <a:ext cx="765073" cy="16426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919B15-7509-DC4D-9477-7438211A83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 r="86353"/>
          <a:stretch/>
        </p:blipFill>
        <p:spPr>
          <a:xfrm>
            <a:off x="-13466" y="2348865"/>
            <a:ext cx="1247906" cy="279420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E53F6F6D-AE99-4F0B-B405-B2EEA5EAAC0E}"/>
              </a:ext>
            </a:extLst>
          </p:cNvPr>
          <p:cNvSpPr/>
          <p:nvPr/>
        </p:nvSpPr>
        <p:spPr>
          <a:xfrm>
            <a:off x="7677345" y="4731990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615AAF-CC21-4427-9C60-900DFA262D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33853"/>
          <a:stretch/>
        </p:blipFill>
        <p:spPr>
          <a:xfrm>
            <a:off x="-18510" y="3285792"/>
            <a:ext cx="6048506" cy="187595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6C5124B-2188-46BA-8659-6C7969B20DF1}"/>
              </a:ext>
            </a:extLst>
          </p:cNvPr>
          <p:cNvSpPr txBox="1"/>
          <p:nvPr/>
        </p:nvSpPr>
        <p:spPr>
          <a:xfrm>
            <a:off x="341530" y="3696875"/>
            <a:ext cx="5085565" cy="707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Mensen willen wel veranderen, </a:t>
            </a:r>
          </a:p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maar niet veranderd worden…</a:t>
            </a:r>
          </a:p>
        </p:txBody>
      </p:sp>
    </p:spTree>
    <p:extLst>
      <p:ext uri="{BB962C8B-B14F-4D97-AF65-F5344CB8AC3E}">
        <p14:creationId xmlns:p14="http://schemas.microsoft.com/office/powerpoint/2010/main" val="13400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376644" y="1496565"/>
            <a:ext cx="724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b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maakt veranderen van gedrag zo moeilijk? 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376644" y="1998879"/>
            <a:ext cx="7650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vaak al </a:t>
            </a:r>
            <a:r>
              <a:rPr lang="nl-NL" altLang="nl-NL" sz="2000" i="1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gewoonte</a:t>
            </a:r>
            <a:r>
              <a:rPr lang="nl-NL" altLang="nl-NL" sz="2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werkt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het valt niet mee die gewoonte te vervangen 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376644" y="3716327"/>
            <a:ext cx="80108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Mensen hebben een hekel aan </a:t>
            </a:r>
            <a:r>
              <a:rPr lang="nl-NL" altLang="nl-NL" sz="2000" i="1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verlies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461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een beloning later, misschien, tegen het verlies van nu,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daarvan zegt ons brein: “Dat moeten we niet doen”…</a:t>
            </a:r>
            <a:r>
              <a:rPr lang="nl-NL" altLang="nl-NL" sz="2000" dirty="0">
                <a:solidFill>
                  <a:srgbClr val="461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76644" y="2853974"/>
            <a:ext cx="7695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worden heel erg beïnvloed door </a:t>
            </a:r>
            <a:r>
              <a:rPr lang="nl-NL" altLang="nl-NL" sz="2000" i="1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onze omgeving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461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als je omgeving stabiel blijft, is veranderen heel lastig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BEA794D-72C9-4398-8491-A3B54116B32C}"/>
              </a:ext>
            </a:extLst>
          </p:cNvPr>
          <p:cNvSpPr txBox="1"/>
          <p:nvPr/>
        </p:nvSpPr>
        <p:spPr>
          <a:xfrm>
            <a:off x="2858720" y="231780"/>
            <a:ext cx="5178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Gedragsverandering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ADD4A25-D01D-4E7E-946B-8BACD02FC474}"/>
              </a:ext>
            </a:extLst>
          </p:cNvPr>
          <p:cNvSpPr/>
          <p:nvPr/>
        </p:nvSpPr>
        <p:spPr>
          <a:xfrm>
            <a:off x="6732241" y="181921"/>
            <a:ext cx="2115234" cy="12196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5" y="303756"/>
            <a:ext cx="1845205" cy="112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jdelijke aanduiding voor voettekst 11">
            <a:extLst>
              <a:ext uri="{FF2B5EF4-FFF2-40B4-BE49-F238E27FC236}">
                <a16:creationId xmlns:a16="http://schemas.microsoft.com/office/drawing/2014/main" id="{1A9C6E70-C99B-99CD-2078-D929E53596D8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DAE501A7-0829-4227-BAFC-1D865E7D55E4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603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725" y="0"/>
            <a:ext cx="7047275" cy="5143074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210DE5-B76C-3E40-9ED3-B1F3ABA72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372"/>
            <a:ext cx="4162425" cy="3381375"/>
          </a:xfrm>
          <a:prstGeom prst="rect">
            <a:avLst/>
          </a:prstGeom>
        </p:spPr>
      </p:pic>
      <p:pic>
        <p:nvPicPr>
          <p:cNvPr id="7" name="Afbeelding 6" descr="Afbeelding met tafel, computer&#10;&#10;Automatisch gegenereerde beschrijving">
            <a:extLst>
              <a:ext uri="{FF2B5EF4-FFF2-40B4-BE49-F238E27FC236}">
                <a16:creationId xmlns:a16="http://schemas.microsoft.com/office/drawing/2014/main" id="{D4750295-16E0-E042-8C74-71D98B97AF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3" t="40109" b="27956"/>
          <a:stretch/>
        </p:blipFill>
        <p:spPr>
          <a:xfrm>
            <a:off x="8378928" y="2062931"/>
            <a:ext cx="765073" cy="16426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C919B15-7509-DC4D-9477-7438211A83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5" r="86353"/>
          <a:stretch/>
        </p:blipFill>
        <p:spPr>
          <a:xfrm>
            <a:off x="-13466" y="2348865"/>
            <a:ext cx="1247906" cy="2794208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644BC94-FA1B-4F1E-B8C7-135740DB3D93}"/>
              </a:ext>
            </a:extLst>
          </p:cNvPr>
          <p:cNvSpPr/>
          <p:nvPr/>
        </p:nvSpPr>
        <p:spPr>
          <a:xfrm>
            <a:off x="7677345" y="4731990"/>
            <a:ext cx="1466655" cy="411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D9AD3C-1028-41C4-8B66-FCDFA92365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1" r="33853"/>
          <a:stretch/>
        </p:blipFill>
        <p:spPr>
          <a:xfrm>
            <a:off x="-18510" y="3285792"/>
            <a:ext cx="6048506" cy="187595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0337F2D-F461-4BEA-8D59-B6C006587D43}"/>
              </a:ext>
            </a:extLst>
          </p:cNvPr>
          <p:cNvSpPr txBox="1"/>
          <p:nvPr/>
        </p:nvSpPr>
        <p:spPr>
          <a:xfrm>
            <a:off x="779524" y="3696875"/>
            <a:ext cx="4692576" cy="714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Willen  </a:t>
            </a:r>
          </a:p>
          <a:p>
            <a:pPr>
              <a:lnSpc>
                <a:spcPts val="2700"/>
              </a:lnSpc>
            </a:pPr>
            <a:r>
              <a:rPr lang="nl-NL" sz="3000" b="1" dirty="0">
                <a:solidFill>
                  <a:schemeClr val="bg1"/>
                </a:solidFill>
              </a:rPr>
              <a:t>moet je ook maar kunnen…</a:t>
            </a:r>
          </a:p>
        </p:txBody>
      </p:sp>
    </p:spTree>
    <p:extLst>
      <p:ext uri="{BB962C8B-B14F-4D97-AF65-F5344CB8AC3E}">
        <p14:creationId xmlns:p14="http://schemas.microsoft.com/office/powerpoint/2010/main" val="21955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1243016" y="162282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nl-NL" sz="2400">
              <a:latin typeface="Times New Roman" pitchFamily="18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76646" y="1465788"/>
            <a:ext cx="43204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 ontwikkeld op basis van  </a:t>
            </a:r>
            <a:r>
              <a:rPr lang="nl-NL" altLang="nl-NL" sz="22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76646" y="2126635"/>
            <a:ext cx="18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 </a:t>
            </a:r>
            <a:r>
              <a:rPr lang="nl-NL" altLang="nl-NL" sz="2000" dirty="0">
                <a:solidFill>
                  <a:srgbClr val="461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376645" y="2621690"/>
            <a:ext cx="18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Kunnen</a:t>
            </a:r>
            <a:r>
              <a:rPr lang="nl-NL" altLang="nl-NL" sz="2000" dirty="0">
                <a:solidFill>
                  <a:srgbClr val="461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376645" y="3116745"/>
            <a:ext cx="18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Willen</a:t>
            </a:r>
            <a:r>
              <a:rPr lang="nl-NL" altLang="nl-NL" sz="2000" dirty="0">
                <a:solidFill>
                  <a:srgbClr val="461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771800" y="2126635"/>
            <a:ext cx="3060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Wingdings" panose="05000000000000000000" pitchFamily="2" charset="2"/>
              <a:buChar char="è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Zichtbaar gedrag 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771800" y="3116745"/>
            <a:ext cx="3240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Wingdings" panose="05000000000000000000" pitchFamily="2" charset="2"/>
              <a:buChar char="è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Grondhouding  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771800" y="2621690"/>
            <a:ext cx="38704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6CACE4"/>
              </a:buClr>
              <a:buFont typeface="Wingdings" panose="05000000000000000000" pitchFamily="2" charset="2"/>
              <a:buChar char="è"/>
            </a:pPr>
            <a:r>
              <a:rPr lang="nl-NL" altLang="nl-NL" sz="2000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Vaardigheden/ervaring  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5" y="4913096"/>
            <a:ext cx="580505" cy="178934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581890" y="4130664"/>
            <a:ext cx="2745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B43E97"/>
              </a:buClr>
            </a:pPr>
            <a:r>
              <a:rPr lang="nl-NL" altLang="nl-NL" sz="1600" i="1" dirty="0">
                <a:solidFill>
                  <a:srgbClr val="0028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‘De IJsberg’ </a:t>
            </a:r>
          </a:p>
          <a:p>
            <a:pPr>
              <a:buClr>
                <a:srgbClr val="B43E97"/>
              </a:buClr>
            </a:pPr>
            <a:endParaRPr lang="nl-NL" altLang="nl-NL" sz="800" i="1" dirty="0">
              <a:solidFill>
                <a:srgbClr val="6CACE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B43E97"/>
              </a:buClr>
            </a:pPr>
            <a:r>
              <a:rPr lang="nl-NL" altLang="nl-NL" sz="1200" i="1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David </a:t>
            </a:r>
            <a:r>
              <a:rPr lang="nl-NL" altLang="nl-NL" sz="1200" i="1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McLelland</a:t>
            </a:r>
            <a:r>
              <a:rPr lang="nl-NL" altLang="nl-NL" sz="1200" i="1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[1917 – 1998]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F8F2C71-76A3-483F-8ED1-07FBB26BDFBB}"/>
              </a:ext>
            </a:extLst>
          </p:cNvPr>
          <p:cNvSpPr txBox="1"/>
          <p:nvPr/>
        </p:nvSpPr>
        <p:spPr>
          <a:xfrm>
            <a:off x="2858720" y="231780"/>
            <a:ext cx="5178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3200" b="1" dirty="0">
                <a:solidFill>
                  <a:srgbClr val="ABD0F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Motivatie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E4ED524-A750-4A6A-8BAB-38756CA88F47}"/>
              </a:ext>
            </a:extLst>
          </p:cNvPr>
          <p:cNvSpPr/>
          <p:nvPr/>
        </p:nvSpPr>
        <p:spPr>
          <a:xfrm>
            <a:off x="6012161" y="631971"/>
            <a:ext cx="3195354" cy="12196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817642"/>
            <a:ext cx="2829845" cy="395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jdelijke aanduiding voor voettekst 11">
            <a:extLst>
              <a:ext uri="{FF2B5EF4-FFF2-40B4-BE49-F238E27FC236}">
                <a16:creationId xmlns:a16="http://schemas.microsoft.com/office/drawing/2014/main" id="{05F66894-CA65-07DC-D4D5-43D4AEED2F0F}"/>
              </a:ext>
            </a:extLst>
          </p:cNvPr>
          <p:cNvSpPr txBox="1">
            <a:spLocks/>
          </p:cNvSpPr>
          <p:nvPr/>
        </p:nvSpPr>
        <p:spPr>
          <a:xfrm>
            <a:off x="1406370" y="4867005"/>
            <a:ext cx="352567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‘Grip Krijgen’ – </a:t>
            </a:r>
            <a:r>
              <a:rPr lang="nl-NL" sz="900" dirty="0" err="1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PO-dagen</a:t>
            </a:r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2022</a:t>
            </a:r>
            <a:r>
              <a:rPr lang="nl-NL" sz="10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56C938F6-4661-53EA-7EE1-81AB5204447A}"/>
              </a:ext>
            </a:extLst>
          </p:cNvPr>
          <p:cNvSpPr txBox="1">
            <a:spLocks/>
          </p:cNvSpPr>
          <p:nvPr/>
        </p:nvSpPr>
        <p:spPr>
          <a:xfrm>
            <a:off x="4662010" y="4867005"/>
            <a:ext cx="4481990" cy="274637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77C009-810A-47DB-8AD9-297E20AC8EB5}" type="datetime4">
              <a:rPr lang="nl-NL" sz="900" smtClean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 oktober 2022</a:t>
            </a:fld>
            <a:r>
              <a:rPr lang="nl-NL" sz="900" dirty="0">
                <a:solidFill>
                  <a:srgbClr val="6CACE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Roland van Son - www.bekensteyn.nl  </a:t>
            </a:r>
            <a:r>
              <a:rPr lang="nl-NL" sz="900" dirty="0">
                <a:solidFill>
                  <a:srgbClr val="ABD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917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30" grpId="0"/>
      <p:bldP spid="29" grpId="0"/>
      <p:bldP spid="19" grpId="0"/>
      <p:bldP spid="18" grpId="0" animBg="1"/>
    </p:bldLst>
  </p:timing>
</p:sld>
</file>

<file path=ppt/theme/theme1.xml><?xml version="1.0" encoding="utf-8"?>
<a:theme xmlns:a="http://schemas.openxmlformats.org/drawingml/2006/main" name="Thema Bekensteyn Leerlingbegeleiding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Bekensteyn Leerlingbegeleiding1</Template>
  <TotalTime>24188</TotalTime>
  <Words>942</Words>
  <Application>Microsoft Office PowerPoint</Application>
  <PresentationFormat>Diavoorstelling (16:9)</PresentationFormat>
  <Paragraphs>176</Paragraphs>
  <Slides>27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7" baseType="lpstr">
      <vt:lpstr>Arial</vt:lpstr>
      <vt:lpstr>Arial Unicode MS</vt:lpstr>
      <vt:lpstr>Avenir Roman</vt:lpstr>
      <vt:lpstr>Calibri</vt:lpstr>
      <vt:lpstr>Helvetica Light</vt:lpstr>
      <vt:lpstr>Times New Roman</vt:lpstr>
      <vt:lpstr>Verdana</vt:lpstr>
      <vt:lpstr>Wingdings</vt:lpstr>
      <vt:lpstr>Thema Bekensteyn Leerlingbegeleiding1</vt:lpstr>
      <vt:lpstr>Default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Harold van de Laar</dc:creator>
  <cp:lastModifiedBy>Info</cp:lastModifiedBy>
  <cp:revision>1114</cp:revision>
  <cp:lastPrinted>2018-09-19T08:10:10Z</cp:lastPrinted>
  <dcterms:created xsi:type="dcterms:W3CDTF">2013-04-02T09:41:16Z</dcterms:created>
  <dcterms:modified xsi:type="dcterms:W3CDTF">2022-10-07T07:00:25Z</dcterms:modified>
</cp:coreProperties>
</file>